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83" r:id="rId4"/>
    <p:sldId id="290" r:id="rId5"/>
    <p:sldId id="292" r:id="rId6"/>
    <p:sldId id="293" r:id="rId7"/>
    <p:sldId id="294" r:id="rId8"/>
    <p:sldId id="288" r:id="rId9"/>
    <p:sldId id="320" r:id="rId10"/>
    <p:sldId id="298" r:id="rId11"/>
    <p:sldId id="296" r:id="rId12"/>
    <p:sldId id="297" r:id="rId13"/>
    <p:sldId id="27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18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whirls are complex phenomena that we are just understanding and, only recently, can model.</a:t>
            </a:r>
          </a:p>
          <a:p>
            <a:endParaRPr lang="en-US" dirty="0"/>
          </a:p>
          <a:p>
            <a:r>
              <a:rPr lang="en-US" dirty="0"/>
              <a:t>This is an example where we have engineered slots in walls that inspire </a:t>
            </a:r>
            <a:r>
              <a:rPr lang="en-US" dirty="0" err="1"/>
              <a:t>vortical</a:t>
            </a:r>
            <a:r>
              <a:rPr lang="en-US" dirty="0"/>
              <a:t> flow in the inner chamber. The plume accelerates upward and, therefore, entrains fluid. The slots provide a large-scale clockwise rotation.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0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10.mp4"/><Relationship Id="rId7" Type="http://schemas.openxmlformats.org/officeDocument/2006/relationships/image" Target="../media/image59.png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0.mp4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50.tiff"/><Relationship Id="rId7" Type="http://schemas.openxmlformats.org/officeDocument/2006/relationships/image" Target="../media/image66.tiff"/><Relationship Id="rId12" Type="http://schemas.openxmlformats.org/officeDocument/2006/relationships/image" Target="../media/image71.tif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70.tiff"/><Relationship Id="rId5" Type="http://schemas.openxmlformats.org/officeDocument/2006/relationships/image" Target="../media/image64.tiff"/><Relationship Id="rId10" Type="http://schemas.openxmlformats.org/officeDocument/2006/relationships/image" Target="../media/image69.tiff"/><Relationship Id="rId4" Type="http://schemas.openxmlformats.org/officeDocument/2006/relationships/image" Target="../media/image63.png"/><Relationship Id="rId9" Type="http://schemas.openxmlformats.org/officeDocument/2006/relationships/image" Target="../media/image6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ti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t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5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tif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g"/><Relationship Id="rId13" Type="http://schemas.openxmlformats.org/officeDocument/2006/relationships/image" Target="../media/image52.png"/><Relationship Id="rId3" Type="http://schemas.microsoft.com/office/2007/relationships/media" Target="../media/media3.mpg"/><Relationship Id="rId7" Type="http://schemas.microsoft.com/office/2007/relationships/media" Target="../media/media5.mpg"/><Relationship Id="rId12" Type="http://schemas.openxmlformats.org/officeDocument/2006/relationships/image" Target="../media/image51.png"/><Relationship Id="rId2" Type="http://schemas.openxmlformats.org/officeDocument/2006/relationships/video" Target="../media/media2.mpg"/><Relationship Id="rId16" Type="http://schemas.openxmlformats.org/officeDocument/2006/relationships/image" Target="../media/image55.png"/><Relationship Id="rId1" Type="http://schemas.microsoft.com/office/2007/relationships/media" Target="../media/media2.mpg"/><Relationship Id="rId6" Type="http://schemas.openxmlformats.org/officeDocument/2006/relationships/video" Target="../media/media4.mp4"/><Relationship Id="rId11" Type="http://schemas.openxmlformats.org/officeDocument/2006/relationships/slideLayout" Target="../slideLayouts/slideLayout12.xml"/><Relationship Id="rId5" Type="http://schemas.microsoft.com/office/2007/relationships/media" Target="../media/media4.mp4"/><Relationship Id="rId15" Type="http://schemas.openxmlformats.org/officeDocument/2006/relationships/image" Target="../media/image54.png"/><Relationship Id="rId10" Type="http://schemas.openxmlformats.org/officeDocument/2006/relationships/video" Target="../media/media6.mp4"/><Relationship Id="rId4" Type="http://schemas.openxmlformats.org/officeDocument/2006/relationships/video" Target="../media/media3.mpg"/><Relationship Id="rId9" Type="http://schemas.microsoft.com/office/2007/relationships/media" Target="../media/media6.mp4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3.mpg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6" Type="http://schemas.openxmlformats.org/officeDocument/2006/relationships/video" Target="../media/media8.mpg"/><Relationship Id="rId11" Type="http://schemas.openxmlformats.org/officeDocument/2006/relationships/image" Target="../media/image57.png"/><Relationship Id="rId5" Type="http://schemas.microsoft.com/office/2007/relationships/media" Target="../media/media8.mpg"/><Relationship Id="rId10" Type="http://schemas.openxmlformats.org/officeDocument/2006/relationships/image" Target="../media/image52.png"/><Relationship Id="rId4" Type="http://schemas.openxmlformats.org/officeDocument/2006/relationships/video" Target="../media/media3.mp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mr-IN"/>
              <a:t>SAND2018-4619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 err="1"/>
              <a:t>Nalu</a:t>
            </a:r>
            <a:r>
              <a:rPr lang="en-US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Wind Energy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Low-dissipation methods with suitable nonlinear stabilization operators to perform blade-resolved physics</a:t>
            </a:r>
          </a:p>
          <a:p>
            <a:pPr>
              <a:buFont typeface="Arial" charset="0"/>
              <a:buChar char="•"/>
            </a:pPr>
            <a:r>
              <a:rPr lang="en-US" dirty="0"/>
              <a:t> Complex rotating blades, pitching blades, with possible yaw</a:t>
            </a:r>
          </a:p>
          <a:p>
            <a:pPr>
              <a:buFont typeface="Arial" charset="0"/>
              <a:buChar char="•"/>
            </a:pPr>
            <a:r>
              <a:rPr lang="en-US" dirty="0"/>
              <a:t> Transition from low-order (near the blade) to higher-order (in the wake)</a:t>
            </a:r>
          </a:p>
        </p:txBody>
      </p:sp>
      <p:pic>
        <p:nvPicPr>
          <p:cNvPr id="5" name="newUQ_TV_10ms_50m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8704" y="3190869"/>
            <a:ext cx="4882057" cy="2837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856" y="6219100"/>
            <a:ext cx="286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Vertical Axis Wind Turbine</a:t>
            </a:r>
          </a:p>
          <a:p>
            <a:pPr algn="ctr"/>
            <a:r>
              <a:rPr lang="en-US" dirty="0"/>
              <a:t>(VAWT)</a:t>
            </a:r>
          </a:p>
        </p:txBody>
      </p:sp>
      <p:pic>
        <p:nvPicPr>
          <p:cNvPr id="7" name="V27Qbluenew_1_2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987" y="3183438"/>
            <a:ext cx="2984748" cy="28451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987" y="6211669"/>
            <a:ext cx="313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Horizontal Axis Wind Turbine</a:t>
            </a:r>
          </a:p>
          <a:p>
            <a:pPr algn="ctr"/>
            <a:r>
              <a:rPr lang="en-US" dirty="0"/>
              <a:t>(HAWT)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36" y="1740937"/>
            <a:ext cx="1022900" cy="1353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04" y="149172"/>
            <a:ext cx="2099332" cy="12895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3434" y="2852315"/>
            <a:ext cx="5207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Generalized, unstructured, hybrid low-order simulations shown</a:t>
            </a:r>
          </a:p>
        </p:txBody>
      </p:sp>
    </p:spTree>
    <p:extLst>
      <p:ext uri="{BB962C8B-B14F-4D97-AF65-F5344CB8AC3E}">
        <p14:creationId xmlns:p14="http://schemas.microsoft.com/office/powerpoint/2010/main" val="20415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2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Open-Source BSD-clause 3 Distribution Policy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Philosophy: Open-source collaborations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728" y="4874692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NaluCFD</a:t>
            </a:r>
            <a:endParaRPr lang="en-US" dirty="0">
              <a:latin typeface="+mj-lt"/>
            </a:endParaRPr>
          </a:p>
        </p:txBody>
      </p:sp>
      <p:pic>
        <p:nvPicPr>
          <p:cNvPr id="10" name="Picture 9" descr="https://raw.githubusercontent.com/wiki/spdomin/Nalu/images/naluLowM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89" y="2172826"/>
            <a:ext cx="3029443" cy="25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5040" b="25124"/>
          <a:stretch/>
        </p:blipFill>
        <p:spPr>
          <a:xfrm>
            <a:off x="6294056" y="2706121"/>
            <a:ext cx="2278883" cy="113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0" y="3968667"/>
            <a:ext cx="3437681" cy="1275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10" y="2889328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6955" r="22772" b="9961"/>
          <a:stretch/>
        </p:blipFill>
        <p:spPr>
          <a:xfrm>
            <a:off x="7433497" y="913463"/>
            <a:ext cx="1146234" cy="167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2C36-7A26-A142-B8FA-0470EB6D3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062" y="5708193"/>
            <a:ext cx="1081314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9205-C3E9-A249-9597-428E33DC7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898" y="5719872"/>
            <a:ext cx="132663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0D9E-8ABA-DA42-901B-6DF95C33A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0489" y="5741248"/>
            <a:ext cx="683941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B9C4F-D335-8643-B375-4CE19E061F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65" r="27246"/>
          <a:stretch/>
        </p:blipFill>
        <p:spPr>
          <a:xfrm>
            <a:off x="2625244" y="5741248"/>
            <a:ext cx="604711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045B5-09E4-1943-8920-D50152A5B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110" y="5741248"/>
            <a:ext cx="6096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E0AE49-7557-4E48-8888-0F58F89A1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4964" y="57081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40DDB2-46B2-F346-860A-621BB9873C2C}"/>
              </a:ext>
            </a:extLst>
          </p:cNvPr>
          <p:cNvSpPr txBox="1"/>
          <p:nvPr/>
        </p:nvSpPr>
        <p:spPr>
          <a:xfrm>
            <a:off x="4517594" y="6513534"/>
            <a:ext cx="11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(soon)</a:t>
            </a:r>
          </a:p>
        </p:txBody>
      </p:sp>
    </p:spTree>
    <p:extLst>
      <p:ext uri="{BB962C8B-B14F-4D97-AF65-F5344CB8AC3E}">
        <p14:creationId xmlns:p14="http://schemas.microsoft.com/office/powerpoint/2010/main" val="9428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time-history of the </a:t>
            </a:r>
            <a:r>
              <a:rPr lang="en-US" dirty="0" err="1"/>
              <a:t>Nalu</a:t>
            </a:r>
            <a:r>
              <a:rPr lang="en-US" dirty="0"/>
              <a:t> code base:</a:t>
            </a:r>
          </a:p>
          <a:p>
            <a:pPr>
              <a:buFont typeface="Arial" charset="0"/>
              <a:buChar char="•"/>
            </a:pPr>
            <a:r>
              <a:rPr lang="en-US" dirty="0"/>
              <a:t> By CFD standards, this is a relatively new code 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9FC8D-58F3-7D41-AC99-3A79FAC50E63}"/>
              </a:ext>
            </a:extLst>
          </p:cNvPr>
          <p:cNvSpPr/>
          <p:nvPr/>
        </p:nvSpPr>
        <p:spPr>
          <a:xfrm>
            <a:off x="1252602" y="2605414"/>
            <a:ext cx="1828801" cy="638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Sierra/</a:t>
            </a:r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C42E6-6AAD-374D-A3D8-510F928D972C}"/>
              </a:ext>
            </a:extLst>
          </p:cNvPr>
          <p:cNvCxnSpPr>
            <a:cxnSpLocks/>
          </p:cNvCxnSpPr>
          <p:nvPr/>
        </p:nvCxnSpPr>
        <p:spPr>
          <a:xfrm>
            <a:off x="3231715" y="2918564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1A7FC-3027-8941-9C8C-E532A77357AD}"/>
              </a:ext>
            </a:extLst>
          </p:cNvPr>
          <p:cNvSpPr/>
          <p:nvPr/>
        </p:nvSpPr>
        <p:spPr>
          <a:xfrm>
            <a:off x="4709785" y="2627335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UIUC (</a:t>
            </a:r>
            <a:r>
              <a:rPr lang="en-US" dirty="0" err="1"/>
              <a:t>Pantano</a:t>
            </a:r>
            <a:r>
              <a:rPr lang="en-US" dirty="0"/>
              <a:t> and </a:t>
            </a:r>
            <a:r>
              <a:rPr lang="en-US" dirty="0" err="1"/>
              <a:t>Knaus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C9C0-519E-5246-9943-08973BDF562A}"/>
              </a:ext>
            </a:extLst>
          </p:cNvPr>
          <p:cNvSpPr txBox="1"/>
          <p:nvPr/>
        </p:nvSpPr>
        <p:spPr>
          <a:xfrm>
            <a:off x="3182452" y="254923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SNL License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A119E-2A43-6C47-9078-FC67F3F5EA7B}"/>
              </a:ext>
            </a:extLst>
          </p:cNvPr>
          <p:cNvSpPr/>
          <p:nvPr/>
        </p:nvSpPr>
        <p:spPr>
          <a:xfrm>
            <a:off x="1252602" y="4049282"/>
            <a:ext cx="1828801" cy="63882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NaluCFD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2213F-6DBD-C44C-AC39-05F511005938}"/>
              </a:ext>
            </a:extLst>
          </p:cNvPr>
          <p:cNvCxnSpPr>
            <a:cxnSpLocks/>
          </p:cNvCxnSpPr>
          <p:nvPr/>
        </p:nvCxnSpPr>
        <p:spPr>
          <a:xfrm>
            <a:off x="2167002" y="3328793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D8523-8ABB-0D47-875D-3C6C5E2E1608}"/>
              </a:ext>
            </a:extLst>
          </p:cNvPr>
          <p:cNvSpPr txBox="1"/>
          <p:nvPr/>
        </p:nvSpPr>
        <p:spPr>
          <a:xfrm>
            <a:off x="23661" y="3315645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</a:t>
            </a:r>
          </a:p>
          <a:p>
            <a:pPr algn="ctr"/>
            <a:r>
              <a:rPr lang="en-US" dirty="0"/>
              <a:t>BSD License (2014)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904A0C-A95D-FE4B-A666-91E50C4B5F9A}"/>
              </a:ext>
            </a:extLst>
          </p:cNvPr>
          <p:cNvCxnSpPr>
            <a:cxnSpLocks/>
          </p:cNvCxnSpPr>
          <p:nvPr/>
        </p:nvCxnSpPr>
        <p:spPr>
          <a:xfrm>
            <a:off x="3231715" y="4349906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B98FA-CC04-EA48-8B73-C99830D89BC6}"/>
              </a:ext>
            </a:extLst>
          </p:cNvPr>
          <p:cNvSpPr/>
          <p:nvPr/>
        </p:nvSpPr>
        <p:spPr>
          <a:xfrm>
            <a:off x="4709785" y="4058677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964090-76DD-8544-A81D-9A8C915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4" y="4144793"/>
            <a:ext cx="540657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C2735-48E9-B64B-BC2A-839D5AED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70" y="4144793"/>
            <a:ext cx="341971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225940-C677-6B4A-AFE1-9B6D288A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87" y="4144793"/>
            <a:ext cx="3048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BA3302-A321-C84A-A780-EA36AE32FB18}"/>
              </a:ext>
            </a:extLst>
          </p:cNvPr>
          <p:cNvSpPr txBox="1"/>
          <p:nvPr/>
        </p:nvSpPr>
        <p:spPr>
          <a:xfrm>
            <a:off x="2971761" y="4378522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 </a:t>
            </a:r>
          </a:p>
          <a:p>
            <a:pPr algn="ctr"/>
            <a:r>
              <a:rPr lang="en-US" dirty="0"/>
              <a:t>academic partners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27AE03-5121-894D-8F0D-C986A7F5FB79}"/>
              </a:ext>
            </a:extLst>
          </p:cNvPr>
          <p:cNvSpPr/>
          <p:nvPr/>
        </p:nvSpPr>
        <p:spPr>
          <a:xfrm>
            <a:off x="1270824" y="5592153"/>
            <a:ext cx="1828801" cy="63882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r>
              <a:rPr lang="en-US" dirty="0"/>
              <a:t>-Wind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D3CD-5BBC-9945-B8F7-189724BF6DA3}"/>
              </a:ext>
            </a:extLst>
          </p:cNvPr>
          <p:cNvCxnSpPr>
            <a:cxnSpLocks/>
          </p:cNvCxnSpPr>
          <p:nvPr/>
        </p:nvCxnSpPr>
        <p:spPr>
          <a:xfrm>
            <a:off x="2185224" y="4871664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0ED948-D365-C545-BB4A-7F4A6A2B638A}"/>
              </a:ext>
            </a:extLst>
          </p:cNvPr>
          <p:cNvSpPr txBox="1"/>
          <p:nvPr/>
        </p:nvSpPr>
        <p:spPr>
          <a:xfrm>
            <a:off x="0" y="5052792"/>
            <a:ext cx="224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ECP </a:t>
            </a:r>
            <a:r>
              <a:rPr lang="en-US" dirty="0" err="1"/>
              <a:t>ExaWind</a:t>
            </a:r>
            <a:r>
              <a:rPr lang="en-US" dirty="0"/>
              <a:t> (2018)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B5532-4CED-BE4B-8F3C-1C1CD5DA81AD}"/>
              </a:ext>
            </a:extLst>
          </p:cNvPr>
          <p:cNvSpPr txBox="1"/>
          <p:nvPr/>
        </p:nvSpPr>
        <p:spPr>
          <a:xfrm>
            <a:off x="3182452" y="5726621"/>
            <a:ext cx="5380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Open-source: NREL, SNL, ORNL, UT joint copyright</a:t>
            </a:r>
          </a:p>
        </p:txBody>
      </p:sp>
    </p:spTree>
    <p:extLst>
      <p:ext uri="{BB962C8B-B14F-4D97-AF65-F5344CB8AC3E}">
        <p14:creationId xmlns:p14="http://schemas.microsoft.com/office/powerpoint/2010/main" val="32137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Nalu’s</a:t>
            </a:r>
            <a:r>
              <a:rPr lang="en-US" dirty="0"/>
              <a:t> technology has its roots in the ASC Sierra/Fuego effort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Multi-physics capabilities are in development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Research platform for high-order low-Mach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Open-source collaboration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Funded through ASC, ECP, A2e, ASCR, and LDRD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9484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</a:t>
            </a:r>
            <a:r>
              <a:rPr lang="en-US" dirty="0"/>
              <a:t> Technology Origination: ASC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Beyond the 32-bit Limit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</a:t>
            </a:r>
            <a:r>
              <a:rPr lang="en-US" dirty="0" err="1"/>
              <a:t>Numerics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Low- and High-order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Moving Mesh (Sliding and Overset)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Multiphysics: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Fluid Structure Interaction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Conjugate Heat Transfer (CHT)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Participating Media Radiation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Technology Provided to </a:t>
            </a:r>
            <a:r>
              <a:rPr lang="en-US" dirty="0" err="1"/>
              <a:t>Nalu</a:t>
            </a:r>
            <a:r>
              <a:rPr lang="en-US" dirty="0"/>
              <a:t> Origination:</a:t>
            </a:r>
            <a:br>
              <a:rPr lang="en-US" dirty="0"/>
            </a:br>
            <a:r>
              <a:rPr lang="en-US" dirty="0"/>
              <a:t>Advanced Simulation and Computing Sierra/Fuego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36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Use-case characterized by a highly </a:t>
            </a:r>
            <a:r>
              <a:rPr lang="en-US" dirty="0" err="1"/>
              <a:t>sooting</a:t>
            </a:r>
            <a:r>
              <a:rPr lang="en-US" dirty="0"/>
              <a:t>, turbulent, reacting flow with Participating Media Radiation (PMR), Conjugate Heat Transfer (CHT), and propellant </a:t>
            </a:r>
            <a:r>
              <a:rPr lang="en-US" dirty="0" err="1"/>
              <a:t>mutiphysics</a:t>
            </a:r>
            <a:r>
              <a:rPr lang="en-US" dirty="0"/>
              <a:t> coupling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Complex geometry has driven a generalized, hybrid unstructured discretization approach supporting Hex8, Tet4, Wedge6, and Pyramid5 elements in addition to arbitrary promotion of Hex8 to Hex27, Hex64, etc.</a:t>
            </a:r>
          </a:p>
        </p:txBody>
      </p:sp>
      <p:pic>
        <p:nvPicPr>
          <p:cNvPr id="20" name="Picture 19" descr="LNG-fire-test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" y="2657841"/>
            <a:ext cx="3186087" cy="2435024"/>
          </a:xfrm>
          <a:prstGeom prst="rect">
            <a:avLst/>
          </a:prstGeom>
        </p:spPr>
      </p:pic>
      <p:pic>
        <p:nvPicPr>
          <p:cNvPr id="21" name="Picture 20" descr="LNGTanker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4" y="3470223"/>
            <a:ext cx="2286000" cy="1621380"/>
          </a:xfrm>
          <a:prstGeom prst="rect">
            <a:avLst/>
          </a:prstGeom>
        </p:spPr>
      </p:pic>
      <p:pic>
        <p:nvPicPr>
          <p:cNvPr id="22" name="fireAbov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0086" r="35813"/>
          <a:stretch/>
        </p:blipFill>
        <p:spPr>
          <a:xfrm>
            <a:off x="3220354" y="2657841"/>
            <a:ext cx="2286000" cy="1400612"/>
          </a:xfrm>
          <a:prstGeom prst="rect">
            <a:avLst/>
          </a:prstGeom>
        </p:spPr>
      </p:pic>
      <p:pic>
        <p:nvPicPr>
          <p:cNvPr id="9" name="Picture 8" descr="volumeRenderedPropellant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7439536" y="3102347"/>
            <a:ext cx="1519987" cy="1564731"/>
          </a:xfrm>
          <a:prstGeom prst="rect">
            <a:avLst/>
          </a:prstGeom>
        </p:spPr>
      </p:pic>
      <p:pic>
        <p:nvPicPr>
          <p:cNvPr id="19" name="Picture 18" descr="stillSuppression.tif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5506354" y="3022010"/>
            <a:ext cx="1933182" cy="1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Beyond 32-bit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766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Circa 2013, many scientific production codes were limited to 32-bit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maximum simulation size for entities, e.g., node, edge, face, element, etc., was ~2.2 billion</a:t>
            </a:r>
          </a:p>
          <a:p>
            <a:pPr>
              <a:buFont typeface="Arial" charset="0"/>
              <a:buChar char="•"/>
            </a:pPr>
            <a:r>
              <a:rPr lang="en-US" dirty="0"/>
              <a:t> Next Generation Platforms were advocated to overcome poor MPI scaling and power needs to support </a:t>
            </a:r>
            <a:r>
              <a:rPr lang="en-US" dirty="0" err="1"/>
              <a:t>Exascale</a:t>
            </a:r>
            <a:r>
              <a:rPr lang="en-US" dirty="0"/>
              <a:t> computing (10</a:t>
            </a:r>
            <a:r>
              <a:rPr lang="en-US" baseline="30000" dirty="0"/>
              <a:t>18</a:t>
            </a:r>
            <a:r>
              <a:rPr lang="en-US" dirty="0"/>
              <a:t> floating point operations/second)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Platform architectures are not yet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3800" y="3635252"/>
            <a:ext cx="2940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 )</a:t>
            </a:r>
          </a:p>
        </p:txBody>
      </p:sp>
      <p:pic>
        <p:nvPicPr>
          <p:cNvPr id="6" name="Picture 5" descr="sierra_whe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8" y="3426950"/>
            <a:ext cx="2019112" cy="204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457432"/>
            <a:ext cx="3175000" cy="1409700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5400000">
            <a:off x="4119182" y="5066242"/>
            <a:ext cx="495646" cy="201646"/>
          </a:xfrm>
          <a:prstGeom prst="striped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88" y="5401381"/>
            <a:ext cx="7835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Sierra Toolkit/</a:t>
            </a:r>
            <a:r>
              <a:rPr lang="en-US" sz="2800" dirty="0" err="1">
                <a:latin typeface="+mj-lt"/>
                <a:cs typeface="Lucida Sans Unicode"/>
              </a:rPr>
              <a:t>Trilinos</a:t>
            </a:r>
            <a:r>
              <a:rPr lang="en-US" sz="2800" dirty="0">
                <a:latin typeface="+mj-lt"/>
                <a:cs typeface="Lucida Sans Unicode"/>
              </a:rPr>
              <a:t> (open-source)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MPI+X parallelism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Support for new architectures</a:t>
            </a:r>
          </a:p>
          <a:p>
            <a:endParaRPr lang="en-US" sz="2800" dirty="0">
              <a:latin typeface="Lucida Sans Unicode"/>
              <a:cs typeface="Lucida Sans Unicod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1350" y="3033856"/>
            <a:ext cx="309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+ ASC IC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Investments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4037771"/>
            <a:ext cx="1723974" cy="1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Physics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792793"/>
            <a:ext cx="4082186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8" y="784777"/>
            <a:ext cx="2367418" cy="23031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99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err="1"/>
              <a:t>Discretizations</a:t>
            </a:r>
            <a:r>
              <a:rPr lang="en-US" dirty="0"/>
              <a:t>: CVFEM/FEM/EBVC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3504601" cy="487807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core discretization used in the low Mach code base has been the Control Volume Finite Element Method,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Finite Element Method and Edge-based Vertex-Centered, EBVC, are also supported</a:t>
            </a:r>
          </a:p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349735"/>
              </p:ext>
            </p:extLst>
          </p:nvPr>
        </p:nvGraphicFramePr>
        <p:xfrm>
          <a:off x="4256969" y="1563303"/>
          <a:ext cx="4025370" cy="198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3" imgW="2933700" imgH="1447800" progId="Equation.3">
                  <p:embed/>
                </p:oleObj>
              </mc:Choice>
              <mc:Fallback>
                <p:oleObj name="Equation" r:id="rId3" imgW="2933700" imgH="144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969" y="1563303"/>
                        <a:ext cx="4025370" cy="19828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0" descr="t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249461" y="3902453"/>
            <a:ext cx="18810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1" descr="h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4320653" y="3902451"/>
            <a:ext cx="19289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lide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r="12972"/>
          <a:stretch/>
        </p:blipFill>
        <p:spPr>
          <a:xfrm>
            <a:off x="910590" y="3596737"/>
            <a:ext cx="2679700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Research Platform to Evaluate Higher-Order Methods on Next Generation Platforms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882057" cy="101213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As the cost of parallel assembly increases, should we strive to perform more local work? Higher-order achieves this design-point (at the cost of a larger memory footprint)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" y="2577368"/>
            <a:ext cx="2484516" cy="233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7" y="2372816"/>
            <a:ext cx="183489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233" y="507277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4200" y="5072770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Dual-volume </a:t>
            </a:r>
          </a:p>
          <a:p>
            <a:pPr algn="ctr"/>
            <a:r>
              <a:rPr lang="en-US" dirty="0"/>
              <a:t>for promoted quad4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2058198"/>
            <a:ext cx="370781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3859029"/>
            <a:ext cx="3707818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Flow-past rotating cube</a:t>
            </a:r>
          </a:p>
          <a:p>
            <a:pPr algn="ctr"/>
            <a:r>
              <a:rPr lang="en-US" dirty="0"/>
              <a:t>Re~4000, RPM~3200</a:t>
            </a:r>
          </a:p>
          <a:p>
            <a:pPr algn="ctr"/>
            <a:r>
              <a:rPr lang="en-US" dirty="0"/>
              <a:t>Same node count, </a:t>
            </a:r>
          </a:p>
          <a:p>
            <a:pPr algn="ctr"/>
            <a:r>
              <a:rPr lang="en-US" dirty="0"/>
              <a:t>P=1 (top) P=2 (bot)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25040" b="25124"/>
          <a:stretch/>
        </p:blipFill>
        <p:spPr>
          <a:xfrm>
            <a:off x="487466" y="5904617"/>
            <a:ext cx="1585721" cy="7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Multi-physics Flow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xflowFinalR2P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36842" y="973450"/>
            <a:ext cx="3651382" cy="2086504"/>
          </a:xfrm>
          <a:prstGeom prst="rect">
            <a:avLst/>
          </a:prstGeom>
        </p:spPr>
      </p:pic>
      <p:pic>
        <p:nvPicPr>
          <p:cNvPr id="7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08713" y="3429000"/>
            <a:ext cx="2869246" cy="318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4646" y="645544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Impinging Jet DNS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4638" y="314685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 in cross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10617" y="652597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Whirling behavior</a:t>
            </a:r>
          </a:p>
        </p:txBody>
      </p:sp>
      <p:pic>
        <p:nvPicPr>
          <p:cNvPr id="11" name="1mHePlume_800_P1_P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8089" y="1045843"/>
            <a:ext cx="3223998" cy="234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441" y="357433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Helium plume (low-/high-order)</a:t>
            </a:r>
          </a:p>
        </p:txBody>
      </p:sp>
      <p:pic>
        <p:nvPicPr>
          <p:cNvPr id="13" name="heatedBackStepEdge_R3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713" y="4165054"/>
            <a:ext cx="2980595" cy="2079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502" y="647127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Heated </a:t>
            </a:r>
            <a:r>
              <a:rPr lang="en-US" dirty="0" err="1"/>
              <a:t>backstep</a:t>
            </a:r>
            <a:endParaRPr lang="en-US" dirty="0"/>
          </a:p>
        </p:txBody>
      </p:sp>
      <p:pic>
        <p:nvPicPr>
          <p:cNvPr id="14" name="25C_Vort_Yplus_twoPlane_16fps">
            <a:hlinkClick r:id="" action="ppaction://media"/>
            <a:extLst>
              <a:ext uri="{FF2B5EF4-FFF2-40B4-BE49-F238E27FC236}">
                <a16:creationId xmlns:a16="http://schemas.microsoft.com/office/drawing/2014/main" id="{AEEF7010-C64B-F94F-B537-295542A6D98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77959" y="4325617"/>
            <a:ext cx="2980595" cy="18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1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Mindset</a:t>
            </a:r>
            <a:r>
              <a:rPr lang="mr-IN" dirty="0"/>
              <a:t>…</a:t>
            </a:r>
            <a:r>
              <a:rPr lang="en-US" dirty="0"/>
              <a:t>.. Modeling Whirling-like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/>
              <a:t> Idealized chamber in which swirl is provided by selective wall placement in the experimental design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/>
              <a:t> Gap varied between 10, 20, and 40 cm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/>
              <a:t> Objective: Can the onset of swirl be predicted? What is the strength?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1871" y="6457789"/>
            <a:ext cx="3327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Volume rendered mixture fraction</a:t>
            </a:r>
          </a:p>
        </p:txBody>
      </p:sp>
      <p:pic>
        <p:nvPicPr>
          <p:cNvPr id="12" name="1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710" y="2930847"/>
            <a:ext cx="3014506" cy="3429000"/>
          </a:xfrm>
          <a:prstGeom prst="rect">
            <a:avLst/>
          </a:prstGeom>
        </p:spPr>
      </p:pic>
      <p:pic>
        <p:nvPicPr>
          <p:cNvPr id="13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3437" y="2930847"/>
            <a:ext cx="3089868" cy="3429000"/>
          </a:xfrm>
          <a:prstGeom prst="rect">
            <a:avLst/>
          </a:prstGeom>
        </p:spPr>
      </p:pic>
      <p:pic>
        <p:nvPicPr>
          <p:cNvPr id="14" name="40cm_R1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80610" y="2930847"/>
            <a:ext cx="3205515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42474-76D7-6C4B-AC4A-D95F98FDC2C3}"/>
              </a:ext>
            </a:extLst>
          </p:cNvPr>
          <p:cNvSpPr txBox="1"/>
          <p:nvPr/>
        </p:nvSpPr>
        <p:spPr>
          <a:xfrm>
            <a:off x="6919705" y="9744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SAND2019-7052 C</a:t>
            </a:r>
          </a:p>
        </p:txBody>
      </p:sp>
    </p:spTree>
    <p:extLst>
      <p:ext uri="{BB962C8B-B14F-4D97-AF65-F5344CB8AC3E}">
        <p14:creationId xmlns:p14="http://schemas.microsoft.com/office/powerpoint/2010/main" val="24931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4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3487</TotalTime>
  <Words>705</Words>
  <Application>Microsoft Macintosh PowerPoint</Application>
  <PresentationFormat>On-screen Show (4:3)</PresentationFormat>
  <Paragraphs>116</Paragraphs>
  <Slides>13</Slides>
  <Notes>2</Notes>
  <HiddenSlides>0</HiddenSlides>
  <MMClips>11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Garamond</vt:lpstr>
      <vt:lpstr>Gill Sans MT</vt:lpstr>
      <vt:lpstr>Lucida Sans Unicode</vt:lpstr>
      <vt:lpstr>Trebuchet MS</vt:lpstr>
      <vt:lpstr>Wingdings</vt:lpstr>
      <vt:lpstr>Sandia2018_4x3</vt:lpstr>
      <vt:lpstr>Equation</vt:lpstr>
      <vt:lpstr>PowerPoint Presentation</vt:lpstr>
      <vt:lpstr>Nalu Overview: Outline</vt:lpstr>
      <vt:lpstr>Core Technology Provided to Nalu Origination: Advanced Simulation and Computing Sierra/Fuego</vt:lpstr>
      <vt:lpstr>Goal: Beyond 32-bit Computing</vt:lpstr>
      <vt:lpstr>Supported Physics</vt:lpstr>
      <vt:lpstr>Supported Discretizations: CVFEM/FEM/EBVC</vt:lpstr>
      <vt:lpstr>Scientific Research Platform to Evaluate Higher-Order Methods on Next Generation Platforms</vt:lpstr>
      <vt:lpstr>Several Multi-physics Flow Examples</vt:lpstr>
      <vt:lpstr>Evolution of a Mindset….. Modeling Whirling-like Flow</vt:lpstr>
      <vt:lpstr>Unique Wind Energy Needs</vt:lpstr>
      <vt:lpstr>Developed Open-Source BSD-clause 3 Distribution Policy</vt:lpstr>
      <vt:lpstr>Nalu History</vt:lpstr>
      <vt:lpstr>Nalu Overview: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105</cp:revision>
  <cp:lastPrinted>2018-04-25T01:24:59Z</cp:lastPrinted>
  <dcterms:created xsi:type="dcterms:W3CDTF">2017-10-14T01:15:26Z</dcterms:created>
  <dcterms:modified xsi:type="dcterms:W3CDTF">2019-11-22T22:37:44Z</dcterms:modified>
</cp:coreProperties>
</file>